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60" r:id="rId3"/>
    <p:sldId id="261" r:id="rId4"/>
    <p:sldId id="262" r:id="rId5"/>
    <p:sldId id="267" r:id="rId6"/>
    <p:sldId id="269" r:id="rId7"/>
    <p:sldId id="268" r:id="rId8"/>
    <p:sldId id="270" r:id="rId9"/>
    <p:sldId id="27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11/27/2022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11/27/2022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11/27/2022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11/27/2022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11/27/2022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11/27/2022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11/27/2022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11/27/2022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11/27/2022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11/27/2022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11/27/2022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11/27/2022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dirty="0"/>
              <a:t>Tech Fest 2022</a:t>
            </a:r>
            <a:br>
              <a:rPr lang="en-US" dirty="0"/>
            </a:br>
            <a:r>
              <a:rPr lang="en-US" sz="4000" dirty="0" err="1"/>
              <a:t>Topic:Fleet</a:t>
            </a:r>
            <a:r>
              <a:rPr lang="en-US" sz="4000" dirty="0"/>
              <a:t> Risk   Business Insight </a:t>
            </a:r>
            <a:endParaRPr lang="en-US" sz="80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b="0" i="0" dirty="0">
                <a:solidFill>
                  <a:schemeClr val="tx1">
                    <a:lumMod val="85000"/>
                    <a:lumOff val="15000"/>
                  </a:schemeClr>
                </a:solidFill>
                <a:effectLst/>
                <a:latin typeface="Avenir LT Pro"/>
              </a:rPr>
              <a:t>TEAM id: ha226988</a:t>
            </a:r>
            <a:endParaRPr lang="en-IN" dirty="0">
              <a:solidFill>
                <a:srgbClr val="FFFFFF"/>
              </a:solidFill>
              <a:latin typeface="Avenir LT Pro"/>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53B0E-E929-1C2D-99FB-E932E0961136}"/>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5A19E254-DE83-EAC2-B122-8BB847B885F2}"/>
              </a:ext>
            </a:extLst>
          </p:cNvPr>
          <p:cNvSpPr>
            <a:spLocks noGrp="1"/>
          </p:cNvSpPr>
          <p:nvPr>
            <p:ph idx="1"/>
          </p:nvPr>
        </p:nvSpPr>
        <p:spPr/>
        <p:txBody>
          <a:bodyPr/>
          <a:lstStyle/>
          <a:p>
            <a:r>
              <a:rPr lang="en-US" dirty="0"/>
              <a:t>What is Fleet risk Management ?</a:t>
            </a:r>
          </a:p>
          <a:p>
            <a:r>
              <a:rPr lang="en-IN" dirty="0"/>
              <a:t>Fleet risk management is the procedure used by businesses to guarantee the security and safety of its drivers, other fleet workers, and vehicles. It also entails creating backup strategies to reduce risks as they materialise.</a:t>
            </a:r>
          </a:p>
          <a:p>
            <a:endParaRPr lang="en-US" dirty="0"/>
          </a:p>
          <a:p>
            <a:endParaRPr lang="en-IN" dirty="0"/>
          </a:p>
        </p:txBody>
      </p:sp>
      <p:pic>
        <p:nvPicPr>
          <p:cNvPr id="7" name="Picture 6">
            <a:extLst>
              <a:ext uri="{FF2B5EF4-FFF2-40B4-BE49-F238E27FC236}">
                <a16:creationId xmlns:a16="http://schemas.microsoft.com/office/drawing/2014/main" id="{F3A71C36-FA8E-F4B4-F2F7-3B80550107F4}"/>
              </a:ext>
            </a:extLst>
          </p:cNvPr>
          <p:cNvPicPr>
            <a:picLocks noChangeAspect="1"/>
          </p:cNvPicPr>
          <p:nvPr/>
        </p:nvPicPr>
        <p:blipFill>
          <a:blip r:embed="rId2"/>
          <a:stretch>
            <a:fillRect/>
          </a:stretch>
        </p:blipFill>
        <p:spPr>
          <a:xfrm>
            <a:off x="6641431" y="3361622"/>
            <a:ext cx="4990598" cy="2810934"/>
          </a:xfrm>
          <a:prstGeom prst="rect">
            <a:avLst/>
          </a:prstGeom>
        </p:spPr>
      </p:pic>
    </p:spTree>
    <p:extLst>
      <p:ext uri="{BB962C8B-B14F-4D97-AF65-F5344CB8AC3E}">
        <p14:creationId xmlns:p14="http://schemas.microsoft.com/office/powerpoint/2010/main" val="3822874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0DBB0-61BA-68B6-7E6A-E65425FC32F9}"/>
              </a:ext>
            </a:extLst>
          </p:cNvPr>
          <p:cNvSpPr>
            <a:spLocks noGrp="1"/>
          </p:cNvSpPr>
          <p:nvPr>
            <p:ph type="title"/>
          </p:nvPr>
        </p:nvSpPr>
        <p:spPr/>
        <p:txBody>
          <a:bodyPr/>
          <a:lstStyle/>
          <a:p>
            <a:r>
              <a:rPr lang="en-US" dirty="0">
                <a:latin typeface="Ubuntu Mono" panose="020B0509030602030204" pitchFamily="49" charset="0"/>
              </a:rPr>
              <a:t>Objective</a:t>
            </a:r>
            <a:endParaRPr lang="en-IN" dirty="0">
              <a:latin typeface="Ubuntu Mono" panose="020B0509030602030204" pitchFamily="49" charset="0"/>
            </a:endParaRPr>
          </a:p>
        </p:txBody>
      </p:sp>
      <p:sp>
        <p:nvSpPr>
          <p:cNvPr id="3" name="Content Placeholder 2">
            <a:extLst>
              <a:ext uri="{FF2B5EF4-FFF2-40B4-BE49-F238E27FC236}">
                <a16:creationId xmlns:a16="http://schemas.microsoft.com/office/drawing/2014/main" id="{6371CF3B-BA93-AEAE-14DA-9DE6BF089B03}"/>
              </a:ext>
            </a:extLst>
          </p:cNvPr>
          <p:cNvSpPr>
            <a:spLocks noGrp="1"/>
          </p:cNvSpPr>
          <p:nvPr>
            <p:ph idx="1"/>
          </p:nvPr>
        </p:nvSpPr>
        <p:spPr/>
        <p:txBody>
          <a:bodyPr/>
          <a:lstStyle/>
          <a:p>
            <a:r>
              <a:rPr lang="en-IN" dirty="0"/>
              <a:t>Developed a machine learning algorithm to determine the risk score for the specific provider and driver.</a:t>
            </a:r>
          </a:p>
          <a:p>
            <a:r>
              <a:rPr lang="en-IN" dirty="0"/>
              <a:t>The risk of the company is displayed on a dashboard. We ought to be able to compare the risk scores of various drivers using the dashboard as well.</a:t>
            </a:r>
          </a:p>
        </p:txBody>
      </p:sp>
      <p:pic>
        <p:nvPicPr>
          <p:cNvPr id="4" name="Picture 3">
            <a:extLst>
              <a:ext uri="{FF2B5EF4-FFF2-40B4-BE49-F238E27FC236}">
                <a16:creationId xmlns:a16="http://schemas.microsoft.com/office/drawing/2014/main" id="{AA0CAD35-BC10-D4A7-6ACA-1699FE4A5A16}"/>
              </a:ext>
            </a:extLst>
          </p:cNvPr>
          <p:cNvPicPr>
            <a:picLocks noChangeAspect="1"/>
          </p:cNvPicPr>
          <p:nvPr/>
        </p:nvPicPr>
        <p:blipFill>
          <a:blip r:embed="rId2"/>
          <a:stretch>
            <a:fillRect/>
          </a:stretch>
        </p:blipFill>
        <p:spPr>
          <a:xfrm>
            <a:off x="6960315" y="3753852"/>
            <a:ext cx="4967637" cy="2625039"/>
          </a:xfrm>
          <a:prstGeom prst="rect">
            <a:avLst/>
          </a:prstGeom>
        </p:spPr>
      </p:pic>
    </p:spTree>
    <p:extLst>
      <p:ext uri="{BB962C8B-B14F-4D97-AF65-F5344CB8AC3E}">
        <p14:creationId xmlns:p14="http://schemas.microsoft.com/office/powerpoint/2010/main" val="301268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BB195-8B5E-6008-EFBD-92AF82D03547}"/>
              </a:ext>
            </a:extLst>
          </p:cNvPr>
          <p:cNvSpPr>
            <a:spLocks noGrp="1"/>
          </p:cNvSpPr>
          <p:nvPr>
            <p:ph type="title"/>
          </p:nvPr>
        </p:nvSpPr>
        <p:spPr/>
        <p:txBody>
          <a:bodyPr/>
          <a:lstStyle/>
          <a:p>
            <a:r>
              <a:rPr lang="en-US" dirty="0"/>
              <a:t>Data Dictionary</a:t>
            </a:r>
            <a:endParaRPr lang="en-IN" dirty="0"/>
          </a:p>
        </p:txBody>
      </p:sp>
      <p:sp>
        <p:nvSpPr>
          <p:cNvPr id="3" name="Content Placeholder 2">
            <a:extLst>
              <a:ext uri="{FF2B5EF4-FFF2-40B4-BE49-F238E27FC236}">
                <a16:creationId xmlns:a16="http://schemas.microsoft.com/office/drawing/2014/main" id="{40FFD94A-F3FC-409F-74F4-43C40C7D885E}"/>
              </a:ext>
            </a:extLst>
          </p:cNvPr>
          <p:cNvSpPr>
            <a:spLocks noGrp="1"/>
          </p:cNvSpPr>
          <p:nvPr>
            <p:ph idx="1"/>
          </p:nvPr>
        </p:nvSpPr>
        <p:spPr/>
        <p:txBody>
          <a:bodyPr>
            <a:normAutofit fontScale="62500" lnSpcReduction="20000"/>
          </a:bodyPr>
          <a:lstStyle/>
          <a:p>
            <a:pPr>
              <a:buClr>
                <a:schemeClr val="tx1"/>
              </a:buClr>
              <a:buFont typeface="Arial" panose="020B0604020202020204" pitchFamily="34" charset="0"/>
              <a:buChar char="•"/>
            </a:pPr>
            <a:r>
              <a:rPr lang="en-US" dirty="0"/>
              <a:t> ID                                           :  ID of the Driver                                                                </a:t>
            </a:r>
          </a:p>
          <a:p>
            <a:pPr>
              <a:buClr>
                <a:schemeClr val="tx1"/>
              </a:buClr>
              <a:buFont typeface="Arial" panose="020B0604020202020204" pitchFamily="34" charset="0"/>
              <a:buChar char="•"/>
            </a:pPr>
            <a:r>
              <a:rPr lang="en-US" dirty="0"/>
              <a:t> Age                                         : Age of the Driver</a:t>
            </a:r>
          </a:p>
          <a:p>
            <a:pPr>
              <a:buClr>
                <a:schemeClr val="tx1"/>
              </a:buClr>
              <a:buFont typeface="Arial" panose="020B0604020202020204" pitchFamily="34" charset="0"/>
              <a:buChar char="•"/>
            </a:pPr>
            <a:r>
              <a:rPr lang="en-US" dirty="0"/>
              <a:t> Driving Hours                         : </a:t>
            </a:r>
            <a:r>
              <a:rPr lang="en-IN" b="0" i="0" dirty="0">
                <a:solidFill>
                  <a:srgbClr val="202124"/>
                </a:solidFill>
                <a:effectLst/>
                <a:latin typeface="arial" panose="020B0604020202020204" pitchFamily="34" charset="0"/>
              </a:rPr>
              <a:t>Drivers' working hours</a:t>
            </a:r>
            <a:endParaRPr lang="en-US" dirty="0"/>
          </a:p>
          <a:p>
            <a:pPr>
              <a:buClr>
                <a:schemeClr val="tx1"/>
              </a:buClr>
              <a:buFont typeface="Arial" panose="020B0604020202020204" pitchFamily="34" charset="0"/>
              <a:buChar char="•"/>
            </a:pPr>
            <a:r>
              <a:rPr lang="en-IN" dirty="0"/>
              <a:t> Date                                        : </a:t>
            </a:r>
          </a:p>
          <a:p>
            <a:pPr>
              <a:buClr>
                <a:schemeClr val="tx1"/>
              </a:buClr>
              <a:buFont typeface="Arial" panose="020B0604020202020204" pitchFamily="34" charset="0"/>
              <a:buChar char="•"/>
            </a:pPr>
            <a:r>
              <a:rPr lang="en-IN" sz="1800" b="0" i="0" u="none" strike="noStrike" dirty="0" err="1">
                <a:solidFill>
                  <a:srgbClr val="000000"/>
                </a:solidFill>
                <a:effectLst/>
                <a:latin typeface="Calibri" panose="020F0502020204030204" pitchFamily="34" charset="0"/>
              </a:rPr>
              <a:t>Number_of_trips</a:t>
            </a:r>
            <a:r>
              <a:rPr lang="en-IN" dirty="0"/>
              <a:t>                       : Total Number of trips </a:t>
            </a:r>
          </a:p>
          <a:p>
            <a:pPr>
              <a:buClr>
                <a:schemeClr val="tx1"/>
              </a:buClr>
              <a:buFont typeface="Arial" panose="020B0604020202020204" pitchFamily="34" charset="0"/>
              <a:buChar char="•"/>
            </a:pPr>
            <a:r>
              <a:rPr lang="en-IN" sz="1800" b="0" i="0" u="none" strike="noStrike" dirty="0" err="1">
                <a:solidFill>
                  <a:srgbClr val="000000"/>
                </a:solidFill>
                <a:effectLst/>
                <a:latin typeface="Calibri" panose="020F0502020204030204" pitchFamily="34" charset="0"/>
              </a:rPr>
              <a:t>Avg_Daily_Safety_score</a:t>
            </a:r>
            <a:r>
              <a:rPr lang="en-IN" dirty="0"/>
              <a:t>             : </a:t>
            </a:r>
            <a:r>
              <a:rPr lang="en-IN" b="0" i="0" dirty="0">
                <a:solidFill>
                  <a:srgbClr val="202124"/>
                </a:solidFill>
                <a:effectLst/>
                <a:latin typeface="arial" panose="020B0604020202020204" pitchFamily="34" charset="0"/>
              </a:rPr>
              <a:t>The Safety Score is </a:t>
            </a:r>
            <a:r>
              <a:rPr lang="en-IN" b="1" i="0" dirty="0">
                <a:solidFill>
                  <a:srgbClr val="202124"/>
                </a:solidFill>
                <a:effectLst/>
                <a:latin typeface="arial" panose="020B0604020202020204" pitchFamily="34" charset="0"/>
              </a:rPr>
              <a:t>a value between 0 and 100</a:t>
            </a:r>
            <a:r>
              <a:rPr lang="en-IN" b="0" i="0" dirty="0">
                <a:solidFill>
                  <a:srgbClr val="202124"/>
                </a:solidFill>
                <a:effectLst/>
                <a:latin typeface="arial" panose="020B0604020202020204" pitchFamily="34" charset="0"/>
              </a:rPr>
              <a:t>, where a higher score indicates safer driving. Most  </a:t>
            </a:r>
          </a:p>
          <a:p>
            <a:pPr marL="0" indent="0">
              <a:buClr>
                <a:schemeClr val="tx1"/>
              </a:buClr>
              <a:buNone/>
            </a:pPr>
            <a:r>
              <a:rPr lang="en-IN" b="0" i="0" dirty="0">
                <a:solidFill>
                  <a:srgbClr val="202124"/>
                </a:solidFill>
                <a:effectLst/>
                <a:latin typeface="arial" panose="020B0604020202020204" pitchFamily="34" charset="0"/>
              </a:rPr>
              <a:t>                                                drivers are expected to have a Safety Score of 80 or above.</a:t>
            </a:r>
            <a:endParaRPr lang="en-IN" dirty="0"/>
          </a:p>
          <a:p>
            <a:pPr>
              <a:buClr>
                <a:schemeClr val="tx1"/>
              </a:buClr>
              <a:buFont typeface="Arial" panose="020B0604020202020204" pitchFamily="34" charset="0"/>
              <a:buChar char="•"/>
            </a:pPr>
            <a:r>
              <a:rPr lang="en-IN" sz="1800" b="0" i="0" u="none" strike="noStrike" dirty="0" err="1">
                <a:solidFill>
                  <a:srgbClr val="000000"/>
                </a:solidFill>
                <a:effectLst/>
                <a:latin typeface="Calibri" panose="020F0502020204030204" pitchFamily="34" charset="0"/>
              </a:rPr>
              <a:t>Avg_Daily_</a:t>
            </a:r>
            <a:r>
              <a:rPr lang="en-IN" sz="1800" dirty="0" err="1">
                <a:solidFill>
                  <a:srgbClr val="000000"/>
                </a:solidFill>
                <a:latin typeface="Calibri" panose="020F0502020204030204" pitchFamily="34" charset="0"/>
              </a:rPr>
              <a:t>Reward</a:t>
            </a:r>
            <a:r>
              <a:rPr lang="en-IN" sz="1800" b="0" i="0" u="none" strike="noStrike" dirty="0" err="1">
                <a:solidFill>
                  <a:srgbClr val="000000"/>
                </a:solidFill>
                <a:effectLst/>
                <a:latin typeface="Calibri" panose="020F0502020204030204" pitchFamily="34" charset="0"/>
              </a:rPr>
              <a:t>_score</a:t>
            </a:r>
            <a:r>
              <a:rPr lang="en-IN" dirty="0"/>
              <a:t>           : </a:t>
            </a:r>
            <a:r>
              <a:rPr lang="en-IN" b="1" i="0" dirty="0">
                <a:solidFill>
                  <a:srgbClr val="202124"/>
                </a:solidFill>
                <a:effectLst/>
                <a:latin typeface="arial" panose="020B0604020202020204" pitchFamily="34" charset="0"/>
              </a:rPr>
              <a:t>The driving score is given on a scale of 0 to 100</a:t>
            </a:r>
            <a:r>
              <a:rPr lang="en-IN" b="0" i="0" dirty="0">
                <a:solidFill>
                  <a:srgbClr val="202124"/>
                </a:solidFill>
                <a:effectLst/>
                <a:latin typeface="arial" panose="020B0604020202020204" pitchFamily="34" charset="0"/>
              </a:rPr>
              <a:t>. The higher the score, the better the driver</a:t>
            </a:r>
            <a:endParaRPr lang="en-IN" dirty="0"/>
          </a:p>
          <a:p>
            <a:pPr>
              <a:buClr>
                <a:schemeClr val="tx1"/>
              </a:buClr>
              <a:buFont typeface="Arial" panose="020B0604020202020204" pitchFamily="34" charset="0"/>
              <a:buChar char="•"/>
            </a:pPr>
            <a:r>
              <a:rPr lang="en-IN" sz="1800" b="0" i="0" u="none" strike="noStrike" dirty="0" err="1">
                <a:solidFill>
                  <a:srgbClr val="000000"/>
                </a:solidFill>
                <a:effectLst/>
                <a:latin typeface="Calibri" panose="020F0502020204030204" pitchFamily="34" charset="0"/>
              </a:rPr>
              <a:t>Total_Miles_done</a:t>
            </a:r>
            <a:r>
              <a:rPr lang="en-IN" dirty="0"/>
              <a:t>                      : Total miles completed by the driver </a:t>
            </a:r>
          </a:p>
          <a:p>
            <a:pPr>
              <a:buClr>
                <a:schemeClr val="tx1"/>
              </a:buClr>
              <a:buFont typeface="Arial" panose="020B0604020202020204" pitchFamily="34" charset="0"/>
              <a:buChar char="•"/>
            </a:pPr>
            <a:r>
              <a:rPr lang="en-IN" sz="1800" b="0" i="0" u="none" strike="noStrike" dirty="0" err="1">
                <a:solidFill>
                  <a:srgbClr val="000000"/>
                </a:solidFill>
                <a:effectLst/>
                <a:latin typeface="Calibri" panose="020F0502020204030204" pitchFamily="34" charset="0"/>
              </a:rPr>
              <a:t>Number_of_tickets_received</a:t>
            </a:r>
            <a:r>
              <a:rPr lang="en-IN" dirty="0"/>
              <a:t>      : </a:t>
            </a:r>
            <a:r>
              <a:rPr lang="en-IN" dirty="0">
                <a:solidFill>
                  <a:srgbClr val="4D5156"/>
                </a:solidFill>
                <a:latin typeface="arial" panose="020B0604020202020204" pitchFamily="34" charset="0"/>
              </a:rPr>
              <a:t>A </a:t>
            </a:r>
            <a:r>
              <a:rPr lang="en-IN" b="1" i="0" dirty="0">
                <a:solidFill>
                  <a:srgbClr val="5F6368"/>
                </a:solidFill>
                <a:effectLst/>
                <a:latin typeface="arial" panose="020B0604020202020204" pitchFamily="34" charset="0"/>
              </a:rPr>
              <a:t>written notice that you receive when you are caught disobeying traffic</a:t>
            </a:r>
            <a:endParaRPr lang="en-IN" dirty="0"/>
          </a:p>
          <a:p>
            <a:pPr>
              <a:buClr>
                <a:schemeClr val="tx1"/>
              </a:buClr>
              <a:buFont typeface="Arial" panose="020B0604020202020204" pitchFamily="34" charset="0"/>
              <a:buChar char="•"/>
            </a:pPr>
            <a:r>
              <a:rPr lang="en-IN" sz="1800" b="0" i="0" u="none" strike="noStrike" dirty="0" err="1">
                <a:solidFill>
                  <a:srgbClr val="000000"/>
                </a:solidFill>
                <a:effectLst/>
                <a:latin typeface="Calibri" panose="020F0502020204030204" pitchFamily="34" charset="0"/>
              </a:rPr>
              <a:t>Driver_Risk</a:t>
            </a:r>
            <a:r>
              <a:rPr lang="en-IN" dirty="0"/>
              <a:t>                                 : Risk of the driver </a:t>
            </a:r>
          </a:p>
        </p:txBody>
      </p:sp>
    </p:spTree>
    <p:extLst>
      <p:ext uri="{BB962C8B-B14F-4D97-AF65-F5344CB8AC3E}">
        <p14:creationId xmlns:p14="http://schemas.microsoft.com/office/powerpoint/2010/main" val="551261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3E93C-9B9A-94CB-12AE-28E5411AEF8C}"/>
              </a:ext>
            </a:extLst>
          </p:cNvPr>
          <p:cNvSpPr>
            <a:spLocks noGrp="1"/>
          </p:cNvSpPr>
          <p:nvPr>
            <p:ph type="title"/>
          </p:nvPr>
        </p:nvSpPr>
        <p:spPr/>
        <p:txBody>
          <a:bodyPr/>
          <a:lstStyle/>
          <a:p>
            <a:r>
              <a:rPr lang="en-US" dirty="0"/>
              <a:t>Clustering Segmentation </a:t>
            </a:r>
            <a:endParaRPr lang="en-IN" dirty="0"/>
          </a:p>
        </p:txBody>
      </p:sp>
      <p:sp>
        <p:nvSpPr>
          <p:cNvPr id="3" name="Content Placeholder 2">
            <a:extLst>
              <a:ext uri="{FF2B5EF4-FFF2-40B4-BE49-F238E27FC236}">
                <a16:creationId xmlns:a16="http://schemas.microsoft.com/office/drawing/2014/main" id="{B8D1DDA0-9636-4E2B-A7C2-BDD76B4C314D}"/>
              </a:ext>
            </a:extLst>
          </p:cNvPr>
          <p:cNvSpPr>
            <a:spLocks noGrp="1"/>
          </p:cNvSpPr>
          <p:nvPr>
            <p:ph idx="1"/>
          </p:nvPr>
        </p:nvSpPr>
        <p:spPr/>
        <p:txBody>
          <a:bodyPr/>
          <a:lstStyle/>
          <a:p>
            <a:r>
              <a:rPr lang="en-US" dirty="0"/>
              <a:t>K means Clustering :</a:t>
            </a:r>
          </a:p>
          <a:p>
            <a:r>
              <a:rPr lang="en-IN" b="1" i="0" dirty="0">
                <a:solidFill>
                  <a:srgbClr val="202124"/>
                </a:solidFill>
                <a:effectLst/>
                <a:latin typeface="arial" panose="020B0604020202020204" pitchFamily="34" charset="0"/>
              </a:rPr>
              <a:t>K -means clustering algorithm is an unsupervised algorithm and it is used to segment the interest area from the background</a:t>
            </a:r>
            <a:r>
              <a:rPr lang="en-IN" b="0" i="0" dirty="0">
                <a:solidFill>
                  <a:srgbClr val="202124"/>
                </a:solidFill>
                <a:effectLst/>
                <a:latin typeface="arial" panose="020B0604020202020204" pitchFamily="34" charset="0"/>
              </a:rPr>
              <a:t>.</a:t>
            </a:r>
          </a:p>
          <a:p>
            <a:pPr marL="0" indent="0">
              <a:buNone/>
            </a:pPr>
            <a:r>
              <a:rPr lang="en-IN" dirty="0">
                <a:solidFill>
                  <a:srgbClr val="202124"/>
                </a:solidFill>
                <a:latin typeface="arial" panose="020B0604020202020204" pitchFamily="34" charset="0"/>
              </a:rPr>
              <a:t>Created the fleet cluster  using </a:t>
            </a:r>
          </a:p>
          <a:p>
            <a:pPr marL="0" indent="0">
              <a:buNone/>
            </a:pPr>
            <a:r>
              <a:rPr lang="en-IN" dirty="0" err="1">
                <a:solidFill>
                  <a:srgbClr val="202124"/>
                </a:solidFill>
                <a:latin typeface="arial" panose="020B0604020202020204" pitchFamily="34" charset="0"/>
              </a:rPr>
              <a:t>Kmeans</a:t>
            </a:r>
            <a:r>
              <a:rPr lang="en-IN" dirty="0">
                <a:solidFill>
                  <a:srgbClr val="202124"/>
                </a:solidFill>
                <a:latin typeface="arial" panose="020B0604020202020204" pitchFamily="34" charset="0"/>
              </a:rPr>
              <a:t>.</a:t>
            </a:r>
          </a:p>
          <a:p>
            <a:pPr marL="0" indent="0">
              <a:buNone/>
            </a:pPr>
            <a:endParaRPr lang="en-IN" dirty="0"/>
          </a:p>
        </p:txBody>
      </p:sp>
      <p:pic>
        <p:nvPicPr>
          <p:cNvPr id="5" name="Picture 4">
            <a:extLst>
              <a:ext uri="{FF2B5EF4-FFF2-40B4-BE49-F238E27FC236}">
                <a16:creationId xmlns:a16="http://schemas.microsoft.com/office/drawing/2014/main" id="{679A6CD5-C9A6-1C6D-566C-01F93A32EE0B}"/>
              </a:ext>
            </a:extLst>
          </p:cNvPr>
          <p:cNvPicPr>
            <a:picLocks noChangeAspect="1"/>
          </p:cNvPicPr>
          <p:nvPr/>
        </p:nvPicPr>
        <p:blipFill>
          <a:blip r:embed="rId2"/>
          <a:stretch>
            <a:fillRect/>
          </a:stretch>
        </p:blipFill>
        <p:spPr>
          <a:xfrm>
            <a:off x="7315199" y="3165232"/>
            <a:ext cx="3022333" cy="1969394"/>
          </a:xfrm>
          <a:prstGeom prst="rect">
            <a:avLst/>
          </a:prstGeom>
        </p:spPr>
      </p:pic>
    </p:spTree>
    <p:extLst>
      <p:ext uri="{BB962C8B-B14F-4D97-AF65-F5344CB8AC3E}">
        <p14:creationId xmlns:p14="http://schemas.microsoft.com/office/powerpoint/2010/main" val="1759981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C8E9E2-A093-2B8B-0ED2-1A121861F929}"/>
              </a:ext>
            </a:extLst>
          </p:cNvPr>
          <p:cNvSpPr>
            <a:spLocks noGrp="1"/>
          </p:cNvSpPr>
          <p:nvPr>
            <p:ph idx="1"/>
          </p:nvPr>
        </p:nvSpPr>
        <p:spPr/>
        <p:txBody>
          <a:bodyPr/>
          <a:lstStyle/>
          <a:p>
            <a:r>
              <a:rPr lang="en-IN" dirty="0">
                <a:solidFill>
                  <a:srgbClr val="202124"/>
                </a:solidFill>
                <a:latin typeface="arial" panose="020B0604020202020204" pitchFamily="34" charset="0"/>
              </a:rPr>
              <a:t>Created the number of clusters using </a:t>
            </a:r>
            <a:r>
              <a:rPr lang="en-IN" dirty="0" err="1">
                <a:solidFill>
                  <a:srgbClr val="202124"/>
                </a:solidFill>
                <a:latin typeface="arial" panose="020B0604020202020204" pitchFamily="34" charset="0"/>
              </a:rPr>
              <a:t>voilen</a:t>
            </a:r>
            <a:r>
              <a:rPr lang="en-IN" dirty="0">
                <a:solidFill>
                  <a:srgbClr val="202124"/>
                </a:solidFill>
                <a:latin typeface="arial" panose="020B0604020202020204" pitchFamily="34" charset="0"/>
              </a:rPr>
              <a:t> plot</a:t>
            </a:r>
          </a:p>
          <a:p>
            <a:r>
              <a:rPr lang="en-IN" dirty="0">
                <a:solidFill>
                  <a:srgbClr val="202124"/>
                </a:solidFill>
                <a:latin typeface="arial" panose="020B0604020202020204" pitchFamily="34" charset="0"/>
              </a:rPr>
              <a:t>Here 3 : Very High Risk , 1: High Risk , 0: Low Risk , 2: Very Low Risk </a:t>
            </a:r>
          </a:p>
          <a:p>
            <a:endParaRPr lang="en-IN" dirty="0">
              <a:solidFill>
                <a:srgbClr val="202124"/>
              </a:solidFill>
              <a:latin typeface="arial" panose="020B0604020202020204" pitchFamily="34" charset="0"/>
            </a:endParaRPr>
          </a:p>
          <a:p>
            <a:endParaRPr lang="en-IN" dirty="0"/>
          </a:p>
        </p:txBody>
      </p:sp>
      <p:pic>
        <p:nvPicPr>
          <p:cNvPr id="7" name="Picture 6">
            <a:extLst>
              <a:ext uri="{FF2B5EF4-FFF2-40B4-BE49-F238E27FC236}">
                <a16:creationId xmlns:a16="http://schemas.microsoft.com/office/drawing/2014/main" id="{226A0E4F-5FF1-DB50-C29D-B9A7AD2E5B96}"/>
              </a:ext>
            </a:extLst>
          </p:cNvPr>
          <p:cNvPicPr>
            <a:picLocks noChangeAspect="1"/>
          </p:cNvPicPr>
          <p:nvPr/>
        </p:nvPicPr>
        <p:blipFill>
          <a:blip r:embed="rId2"/>
          <a:stretch>
            <a:fillRect/>
          </a:stretch>
        </p:blipFill>
        <p:spPr>
          <a:xfrm>
            <a:off x="1402251" y="3429000"/>
            <a:ext cx="3776140" cy="2541135"/>
          </a:xfrm>
          <a:prstGeom prst="rect">
            <a:avLst/>
          </a:prstGeom>
        </p:spPr>
      </p:pic>
    </p:spTree>
    <p:extLst>
      <p:ext uri="{BB962C8B-B14F-4D97-AF65-F5344CB8AC3E}">
        <p14:creationId xmlns:p14="http://schemas.microsoft.com/office/powerpoint/2010/main" val="3994332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06AD2-37DB-EA9A-F5A8-8829E63194E9}"/>
              </a:ext>
            </a:extLst>
          </p:cNvPr>
          <p:cNvSpPr>
            <a:spLocks noGrp="1"/>
          </p:cNvSpPr>
          <p:nvPr>
            <p:ph type="title"/>
          </p:nvPr>
        </p:nvSpPr>
        <p:spPr/>
        <p:txBody>
          <a:bodyPr/>
          <a:lstStyle/>
          <a:p>
            <a:r>
              <a:rPr lang="en-US" dirty="0"/>
              <a:t>Machine Learning Models </a:t>
            </a:r>
            <a:endParaRPr lang="en-IN" dirty="0"/>
          </a:p>
        </p:txBody>
      </p:sp>
      <p:sp>
        <p:nvSpPr>
          <p:cNvPr id="3" name="Content Placeholder 2">
            <a:extLst>
              <a:ext uri="{FF2B5EF4-FFF2-40B4-BE49-F238E27FC236}">
                <a16:creationId xmlns:a16="http://schemas.microsoft.com/office/drawing/2014/main" id="{FC507257-5625-729C-F3EE-20E36686E3FE}"/>
              </a:ext>
            </a:extLst>
          </p:cNvPr>
          <p:cNvSpPr>
            <a:spLocks noGrp="1"/>
          </p:cNvSpPr>
          <p:nvPr>
            <p:ph idx="1"/>
          </p:nvPr>
        </p:nvSpPr>
        <p:spPr/>
        <p:txBody>
          <a:bodyPr>
            <a:normAutofit fontScale="92500" lnSpcReduction="10000"/>
          </a:bodyPr>
          <a:lstStyle/>
          <a:p>
            <a:r>
              <a:rPr lang="en-IN" b="0" i="0" dirty="0">
                <a:solidFill>
                  <a:srgbClr val="202124"/>
                </a:solidFill>
                <a:effectLst/>
                <a:latin typeface="arial" panose="020B0604020202020204" pitchFamily="34" charset="0"/>
              </a:rPr>
              <a:t>A machine learning model is </a:t>
            </a:r>
            <a:r>
              <a:rPr lang="en-IN" b="1" i="0" dirty="0">
                <a:solidFill>
                  <a:srgbClr val="202124"/>
                </a:solidFill>
                <a:effectLst/>
                <a:latin typeface="arial" panose="020B0604020202020204" pitchFamily="34" charset="0"/>
              </a:rPr>
              <a:t>a file that has been trained to recognize certain types of patterns. In this Project we are calculating the risk score by using these Classification techniques.</a:t>
            </a:r>
          </a:p>
          <a:p>
            <a:r>
              <a:rPr lang="en-IN" b="1" dirty="0">
                <a:solidFill>
                  <a:srgbClr val="202124"/>
                </a:solidFill>
                <a:latin typeface="arial" panose="020B0604020202020204" pitchFamily="34" charset="0"/>
              </a:rPr>
              <a:t>We have used five different ML algorithms .</a:t>
            </a:r>
          </a:p>
          <a:p>
            <a:r>
              <a:rPr lang="en-IN" b="1" dirty="0">
                <a:solidFill>
                  <a:srgbClr val="202124"/>
                </a:solidFill>
                <a:latin typeface="arial" panose="020B0604020202020204" pitchFamily="34" charset="0"/>
              </a:rPr>
              <a:t>1) Multinomial Naïve Bayes</a:t>
            </a:r>
          </a:p>
          <a:p>
            <a:r>
              <a:rPr lang="en-IN" b="1" dirty="0">
                <a:solidFill>
                  <a:srgbClr val="202124"/>
                </a:solidFill>
                <a:latin typeface="arial" panose="020B0604020202020204" pitchFamily="34" charset="0"/>
              </a:rPr>
              <a:t>2) Support Vector Machine using Linear Kernel</a:t>
            </a:r>
          </a:p>
          <a:p>
            <a:r>
              <a:rPr lang="en-IN" b="1" dirty="0">
                <a:solidFill>
                  <a:srgbClr val="202124"/>
                </a:solidFill>
                <a:latin typeface="arial" panose="020B0604020202020204" pitchFamily="34" charset="0"/>
              </a:rPr>
              <a:t>3) Support Vector machine using </a:t>
            </a:r>
            <a:r>
              <a:rPr lang="en-IN" b="1" dirty="0" err="1">
                <a:solidFill>
                  <a:srgbClr val="202124"/>
                </a:solidFill>
                <a:latin typeface="arial" panose="020B0604020202020204" pitchFamily="34" charset="0"/>
              </a:rPr>
              <a:t>rbf</a:t>
            </a:r>
            <a:r>
              <a:rPr lang="en-IN" b="1" dirty="0">
                <a:solidFill>
                  <a:srgbClr val="202124"/>
                </a:solidFill>
                <a:latin typeface="arial" panose="020B0604020202020204" pitchFamily="34" charset="0"/>
              </a:rPr>
              <a:t> Kernel</a:t>
            </a:r>
          </a:p>
          <a:p>
            <a:r>
              <a:rPr lang="en-IN" b="1" dirty="0">
                <a:solidFill>
                  <a:srgbClr val="202124"/>
                </a:solidFill>
                <a:latin typeface="arial" panose="020B0604020202020204" pitchFamily="34" charset="0"/>
              </a:rPr>
              <a:t>4) Decision Tree </a:t>
            </a:r>
          </a:p>
          <a:p>
            <a:r>
              <a:rPr lang="en-IN" b="1" dirty="0">
                <a:solidFill>
                  <a:srgbClr val="202124"/>
                </a:solidFill>
                <a:latin typeface="arial" panose="020B0604020202020204" pitchFamily="34" charset="0"/>
              </a:rPr>
              <a:t>5) Logistic Regression </a:t>
            </a:r>
            <a:endParaRPr lang="en-IN" dirty="0"/>
          </a:p>
        </p:txBody>
      </p:sp>
      <p:pic>
        <p:nvPicPr>
          <p:cNvPr id="5" name="Picture 4">
            <a:extLst>
              <a:ext uri="{FF2B5EF4-FFF2-40B4-BE49-F238E27FC236}">
                <a16:creationId xmlns:a16="http://schemas.microsoft.com/office/drawing/2014/main" id="{E1CB2C68-D41D-0D22-DBE3-1D0F6B0C4641}"/>
              </a:ext>
            </a:extLst>
          </p:cNvPr>
          <p:cNvPicPr>
            <a:picLocks noChangeAspect="1"/>
          </p:cNvPicPr>
          <p:nvPr/>
        </p:nvPicPr>
        <p:blipFill>
          <a:blip r:embed="rId2"/>
          <a:stretch>
            <a:fillRect/>
          </a:stretch>
        </p:blipFill>
        <p:spPr>
          <a:xfrm>
            <a:off x="7195656" y="3022331"/>
            <a:ext cx="4281969" cy="2682479"/>
          </a:xfrm>
          <a:prstGeom prst="rect">
            <a:avLst/>
          </a:prstGeom>
        </p:spPr>
      </p:pic>
    </p:spTree>
    <p:extLst>
      <p:ext uri="{BB962C8B-B14F-4D97-AF65-F5344CB8AC3E}">
        <p14:creationId xmlns:p14="http://schemas.microsoft.com/office/powerpoint/2010/main" val="670297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F948B-819A-EE1C-7B7C-CDA1ADF1CD13}"/>
              </a:ext>
            </a:extLst>
          </p:cNvPr>
          <p:cNvSpPr>
            <a:spLocks noGrp="1"/>
          </p:cNvSpPr>
          <p:nvPr>
            <p:ph type="title"/>
          </p:nvPr>
        </p:nvSpPr>
        <p:spPr/>
        <p:txBody>
          <a:bodyPr/>
          <a:lstStyle/>
          <a:p>
            <a:r>
              <a:rPr lang="en-US" dirty="0"/>
              <a:t>Best Model</a:t>
            </a:r>
            <a:endParaRPr lang="en-IN" dirty="0"/>
          </a:p>
        </p:txBody>
      </p:sp>
      <p:sp>
        <p:nvSpPr>
          <p:cNvPr id="3" name="Content Placeholder 2">
            <a:extLst>
              <a:ext uri="{FF2B5EF4-FFF2-40B4-BE49-F238E27FC236}">
                <a16:creationId xmlns:a16="http://schemas.microsoft.com/office/drawing/2014/main" id="{9CD898B7-4AAB-28A0-D4B1-6A1755D50816}"/>
              </a:ext>
            </a:extLst>
          </p:cNvPr>
          <p:cNvSpPr>
            <a:spLocks noGrp="1"/>
          </p:cNvSpPr>
          <p:nvPr>
            <p:ph idx="1"/>
          </p:nvPr>
        </p:nvSpPr>
        <p:spPr/>
        <p:txBody>
          <a:bodyPr/>
          <a:lstStyle/>
          <a:p>
            <a:r>
              <a:rPr lang="en-US" dirty="0"/>
              <a:t>Decision Tree is the best fit model for calculating  both company and driver risk . We found  it  by using the accuracy of the models. </a:t>
            </a:r>
            <a:endParaRPr lang="en-IN" dirty="0"/>
          </a:p>
        </p:txBody>
      </p:sp>
    </p:spTree>
    <p:extLst>
      <p:ext uri="{BB962C8B-B14F-4D97-AF65-F5344CB8AC3E}">
        <p14:creationId xmlns:p14="http://schemas.microsoft.com/office/powerpoint/2010/main" val="2340878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EBB54-6FC0-F41B-C669-FD6CDCD28D89}"/>
              </a:ext>
            </a:extLst>
          </p:cNvPr>
          <p:cNvSpPr>
            <a:spLocks noGrp="1"/>
          </p:cNvSpPr>
          <p:nvPr>
            <p:ph type="title"/>
          </p:nvPr>
        </p:nvSpPr>
        <p:spPr/>
        <p:txBody>
          <a:bodyPr/>
          <a:lstStyle/>
          <a:p>
            <a:r>
              <a:rPr lang="en-US" dirty="0"/>
              <a:t>Business Inference</a:t>
            </a:r>
            <a:endParaRPr lang="en-IN" dirty="0"/>
          </a:p>
        </p:txBody>
      </p:sp>
      <p:sp>
        <p:nvSpPr>
          <p:cNvPr id="3" name="Content Placeholder 2">
            <a:extLst>
              <a:ext uri="{FF2B5EF4-FFF2-40B4-BE49-F238E27FC236}">
                <a16:creationId xmlns:a16="http://schemas.microsoft.com/office/drawing/2014/main" id="{8272A6AD-9241-2CA7-73DE-DF0E820F5768}"/>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229978397"/>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{D12D4950-E27D-4C1D-9200-DF20839F0A0A}tf56160789_win32</Template>
  <TotalTime>148</TotalTime>
  <Words>426</Words>
  <Application>Microsoft Office PowerPoint</Application>
  <PresentationFormat>Widescreen</PresentationFormat>
  <Paragraphs>38</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Arial</vt:lpstr>
      <vt:lpstr>Avenir LT Pro</vt:lpstr>
      <vt:lpstr>Bookman Old Style</vt:lpstr>
      <vt:lpstr>Calibri</vt:lpstr>
      <vt:lpstr>Franklin Gothic Book</vt:lpstr>
      <vt:lpstr>Ubuntu Mono</vt:lpstr>
      <vt:lpstr>1_RetrospectVTI</vt:lpstr>
      <vt:lpstr>Tech Fest 2022 Topic:Fleet Risk   Business Insight </vt:lpstr>
      <vt:lpstr>Introduction:</vt:lpstr>
      <vt:lpstr>Objective</vt:lpstr>
      <vt:lpstr>Data Dictionary</vt:lpstr>
      <vt:lpstr>Clustering Segmentation </vt:lpstr>
      <vt:lpstr>PowerPoint Presentation</vt:lpstr>
      <vt:lpstr>Machine Learning Models </vt:lpstr>
      <vt:lpstr>Best Model</vt:lpstr>
      <vt:lpstr>Business Inference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Fest 2022 Topic:Fleet Risk   Business Insight </dc:title>
  <dc:creator>virali soni</dc:creator>
  <cp:lastModifiedBy>virali soni</cp:lastModifiedBy>
  <cp:revision>1</cp:revision>
  <dcterms:created xsi:type="dcterms:W3CDTF">2022-11-27T05:28:03Z</dcterms:created>
  <dcterms:modified xsi:type="dcterms:W3CDTF">2022-11-27T07:56:19Z</dcterms:modified>
</cp:coreProperties>
</file>

<file path=docProps/thumbnail.jpeg>
</file>